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7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8160-8617-40D2-8BB1-F06ABC109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A7690-6147-4513-B6DF-F2FE836EC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89DA0-AA04-40D1-87FC-D1B05189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AD277-A04A-4535-B7BA-B0D7E647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551D-A73C-4B22-A43A-FE60644A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3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88B9-901F-4AA1-A448-290CD53E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9071E-7C13-41AF-8FE5-F8C0F2A9E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D50B-2BA1-47AA-9142-F0797331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09117-035B-425A-9855-E641F458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297F-6134-48E8-9FC9-3FBD329A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3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8E7C5-07AD-42CD-82B8-28BA184E5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090A0-9EBA-49A6-AA27-1C7C06979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57A5A-5E4C-450D-AA9C-62D9567B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B5FB-BE4D-48BB-AD9C-1C37342D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AF90-5CF1-4F5B-86B7-C7D120DA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69D4-F32C-4A6C-8994-B964ED20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4604-15E8-44EA-901D-8246EDC0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699F-6569-45B2-8E90-06275F82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FBAA3-E77C-4FC0-863C-9A6C52D6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E5EE5-BD04-4954-8B0D-A446A7AB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0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EB1B-B5E9-4A09-B3DD-BD3AFBD0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B46D-A161-4F65-9E38-6AD1494CE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2D39A-9F93-4822-BBBB-18919CA0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2A1C7-F62E-41BD-861E-7F3C7E73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288D-0618-4E69-B01B-451AF451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2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E7BD-6779-4E62-BE28-965C2827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B4B61-9EE2-4AB3-94EF-4FA33E1A4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426A-1B74-40F8-8DDE-400D174C2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F9578-0F08-4699-B9FC-6E978CD9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B963B-AF2F-48BD-94F2-0455B509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E1459-82B4-4BAE-9A33-9F39EA08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6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9032-1F79-496B-A282-DA3E7A4F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751-A3BE-4B31-B5D9-E3DA7B35D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090E-4BB7-443A-8200-A94EA2F60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FAB29-93B4-42FA-8486-6651EB637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7C784-3259-461D-A8FB-D9C89F552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3B63E-693A-472D-98E2-70AE72A1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AAC87-4997-4DA3-884A-FECC603E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5A8BA-54FF-4BA3-BEB6-88D195B3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6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CD0C-4C91-4995-B66A-61DAE76C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E5836-62F5-4436-AAF5-B6171F7D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1D93E-1A89-4262-901A-B04408B6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06A7D-7709-492E-BE3B-D810D66F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9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BD7C7-1943-4456-B0CD-0EB0516F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28134-DB4F-42B4-A559-959820BF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EFB7-65D7-42FD-A3C3-538D5DBA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2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0369-F17E-453D-BE16-033768AA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ADF7B-412F-414B-B719-643D75B9F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0BC9A-C4B2-44B6-9488-BA2813F8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786FD-E717-49F4-BEB7-621CE263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DD885-C463-40E9-B17A-66B1DAED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43733-C22F-430C-A887-C967771D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A86F-B0F0-4290-9C8E-96765E76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74851-1170-4403-A57C-6A8041AFB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0655D-44F0-468C-8A82-99D998EAE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41952-E6C4-4C4F-8DA0-087C0CB6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41A29-56B4-4084-8589-DF4EA43C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42053-D308-43E4-A01C-0635EB0C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8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3F9F1-469F-4293-BB8A-1555CCA1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D0F48-0F41-4E92-94EB-8EAF04EBF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500-0BEC-4D1D-AD8A-0FD5A0597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1BDE-7F45-4838-A9D3-32CDC883F0EB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475D-A905-4C31-A1DF-5151AC154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40579-68DB-4682-9595-439332035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DF2A-D771-4EF5-9CA3-85FEDDC1F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1CEB-3F43-47E6-9656-661426E87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Использование иммобилизованных ферментов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2896D-DE40-47B1-BEC3-0C48396A06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8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E61E2-73D2-44C4-90F3-E9C52985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Применение иммобилизованных ферментов в фармацевтической промышленности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2A0B9-07A2-4F9F-BF5F-1D8F4DF19C6E}"/>
              </a:ext>
            </a:extLst>
          </p:cNvPr>
          <p:cNvSpPr txBox="1"/>
          <p:nvPr/>
        </p:nvSpPr>
        <p:spPr>
          <a:xfrm>
            <a:off x="630936" y="2660904"/>
            <a:ext cx="5732542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Биокатализаторы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основе</a:t>
            </a:r>
            <a:r>
              <a:rPr lang="en-US" sz="1400" dirty="0"/>
              <a:t> </a:t>
            </a:r>
            <a:r>
              <a:rPr lang="en-US" sz="1400" dirty="0" err="1"/>
              <a:t>иммобилизованных</a:t>
            </a:r>
            <a:r>
              <a:rPr lang="en-US" sz="1400" dirty="0"/>
              <a:t> </a:t>
            </a:r>
            <a:r>
              <a:rPr lang="ru-RU" sz="1400" dirty="0"/>
              <a:t>ферментов</a:t>
            </a:r>
            <a:r>
              <a:rPr lang="en-US" sz="1400" dirty="0"/>
              <a:t> </a:t>
            </a:r>
            <a:r>
              <a:rPr lang="en-US" sz="1400" dirty="0" err="1"/>
              <a:t>находят</a:t>
            </a:r>
            <a:r>
              <a:rPr lang="en-US" sz="1400" dirty="0"/>
              <a:t> </a:t>
            </a:r>
            <a:r>
              <a:rPr lang="en-US" sz="1400" dirty="0" err="1"/>
              <a:t>применение</a:t>
            </a:r>
            <a:r>
              <a:rPr lang="en-US" sz="1400" dirty="0"/>
              <a:t> в</a:t>
            </a:r>
            <a:r>
              <a:rPr lang="ru-RU" sz="1400" dirty="0"/>
              <a:t> </a:t>
            </a:r>
            <a:r>
              <a:rPr lang="en-US" sz="1400" dirty="0" err="1"/>
              <a:t>фармацевтической</a:t>
            </a:r>
            <a:r>
              <a:rPr lang="en-US" sz="1400" dirty="0"/>
              <a:t> </a:t>
            </a:r>
            <a:r>
              <a:rPr lang="en-US" sz="1400" dirty="0" err="1"/>
              <a:t>промышленности</a:t>
            </a:r>
            <a:r>
              <a:rPr lang="en-US" sz="1400" dirty="0"/>
              <a:t>.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интенсификации</a:t>
            </a:r>
            <a:r>
              <a:rPr lang="en-US" sz="1400" dirty="0"/>
              <a:t> </a:t>
            </a:r>
            <a:r>
              <a:rPr lang="en-US" sz="1400" dirty="0" err="1"/>
              <a:t>процессов</a:t>
            </a:r>
            <a:r>
              <a:rPr lang="ru-RU" sz="1400" dirty="0"/>
              <a:t> </a:t>
            </a:r>
            <a:r>
              <a:rPr lang="en-US" sz="1400" dirty="0" err="1"/>
              <a:t>гидролиза</a:t>
            </a:r>
            <a:r>
              <a:rPr lang="en-US" sz="1400" dirty="0"/>
              <a:t> </a:t>
            </a:r>
            <a:r>
              <a:rPr lang="en-US" sz="1400" dirty="0" err="1"/>
              <a:t>фукоиданов</a:t>
            </a:r>
            <a:r>
              <a:rPr lang="en-US" sz="1400" dirty="0"/>
              <a:t> </a:t>
            </a:r>
            <a:r>
              <a:rPr lang="en-US" sz="1400" dirty="0" err="1"/>
              <a:t>проведена</a:t>
            </a:r>
            <a:r>
              <a:rPr lang="en-US" sz="1400" dirty="0"/>
              <a:t> </a:t>
            </a:r>
            <a:r>
              <a:rPr lang="en-US" sz="1400" dirty="0" err="1"/>
              <a:t>иммобилизация</a:t>
            </a:r>
            <a:r>
              <a:rPr lang="en-US" sz="1400" dirty="0"/>
              <a:t> α-L-</a:t>
            </a:r>
            <a:r>
              <a:rPr lang="en-US" sz="1400" dirty="0" err="1"/>
              <a:t>фукозидазы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хитозане</a:t>
            </a:r>
            <a:r>
              <a:rPr lang="en-US" sz="1400" dirty="0"/>
              <a:t>. </a:t>
            </a:r>
            <a:r>
              <a:rPr lang="en-US" sz="1400" dirty="0" err="1"/>
              <a:t>Продукт</a:t>
            </a:r>
            <a:r>
              <a:rPr lang="ru-RU" sz="1400" dirty="0"/>
              <a:t> </a:t>
            </a:r>
            <a:r>
              <a:rPr lang="en-US" sz="1400" dirty="0" err="1"/>
              <a:t>гидролиза</a:t>
            </a:r>
            <a:r>
              <a:rPr lang="en-US" sz="1400" dirty="0"/>
              <a:t> – </a:t>
            </a:r>
            <a:r>
              <a:rPr lang="en-US" sz="1400" dirty="0" err="1"/>
              <a:t>моносахарид</a:t>
            </a:r>
            <a:r>
              <a:rPr lang="en-US" sz="1400" dirty="0"/>
              <a:t> </a:t>
            </a:r>
            <a:r>
              <a:rPr lang="en-US" sz="1400" dirty="0" err="1"/>
              <a:t>фукоза</a:t>
            </a:r>
            <a:r>
              <a:rPr lang="en-US" sz="1400" dirty="0"/>
              <a:t> </a:t>
            </a:r>
            <a:r>
              <a:rPr lang="en-US" sz="1400" dirty="0" err="1"/>
              <a:t>обладает</a:t>
            </a:r>
            <a:r>
              <a:rPr lang="en-US" sz="1400" dirty="0"/>
              <a:t> </a:t>
            </a:r>
            <a:r>
              <a:rPr lang="en-US" sz="1400" dirty="0" err="1"/>
              <a:t>пребиотическим</a:t>
            </a:r>
            <a:r>
              <a:rPr lang="en-US" sz="1400" dirty="0"/>
              <a:t>, </a:t>
            </a:r>
            <a:r>
              <a:rPr lang="en-US" sz="1400" dirty="0" err="1"/>
              <a:t>иммунотропным</a:t>
            </a:r>
            <a:r>
              <a:rPr lang="en-US" sz="1400" dirty="0"/>
              <a:t> </a:t>
            </a:r>
            <a:r>
              <a:rPr lang="en-US" sz="1400" dirty="0" err="1"/>
              <a:t>действием</a:t>
            </a:r>
            <a:r>
              <a:rPr lang="en-US" sz="1400" dirty="0"/>
              <a:t>, а</a:t>
            </a:r>
            <a:r>
              <a:rPr lang="ru-RU" sz="1400" dirty="0"/>
              <a:t> </a:t>
            </a:r>
            <a:r>
              <a:rPr lang="en-US" sz="1400" dirty="0" err="1"/>
              <a:t>также</a:t>
            </a:r>
            <a:r>
              <a:rPr lang="en-US" sz="1400" dirty="0"/>
              <a:t> </a:t>
            </a:r>
            <a:r>
              <a:rPr lang="en-US" sz="1400" dirty="0" err="1"/>
              <a:t>широким</a:t>
            </a:r>
            <a:r>
              <a:rPr lang="en-US" sz="1400" dirty="0"/>
              <a:t> </a:t>
            </a:r>
            <a:r>
              <a:rPr lang="en-US" sz="1400" dirty="0" err="1"/>
              <a:t>спектром</a:t>
            </a:r>
            <a:r>
              <a:rPr lang="en-US" sz="1400" dirty="0"/>
              <a:t> </a:t>
            </a:r>
            <a:r>
              <a:rPr lang="en-US" sz="1400" dirty="0" err="1"/>
              <a:t>биологических</a:t>
            </a:r>
            <a:r>
              <a:rPr lang="en-US" sz="1400" dirty="0"/>
              <a:t> </a:t>
            </a:r>
            <a:r>
              <a:rPr lang="en-US" sz="1400" dirty="0" err="1"/>
              <a:t>активностей</a:t>
            </a:r>
            <a:r>
              <a:rPr lang="en-US" sz="1400" dirty="0"/>
              <a:t> в </a:t>
            </a:r>
            <a:r>
              <a:rPr lang="en-US" sz="1400" dirty="0" err="1"/>
              <a:t>организме</a:t>
            </a:r>
            <a:r>
              <a:rPr lang="en-US" sz="1400" dirty="0"/>
              <a:t> </a:t>
            </a:r>
            <a:r>
              <a:rPr lang="en-US" sz="1400" dirty="0" err="1"/>
              <a:t>позвоночных</a:t>
            </a:r>
            <a:r>
              <a:rPr lang="en-US" sz="1400" dirty="0"/>
              <a:t>. β-</a:t>
            </a:r>
            <a:r>
              <a:rPr lang="en-US" sz="1400" dirty="0" err="1"/>
              <a:t>Фруктофуранозидазa</a:t>
            </a:r>
            <a:r>
              <a:rPr lang="en-US" sz="1400" dirty="0"/>
              <a:t> (</a:t>
            </a:r>
            <a:r>
              <a:rPr lang="en-US" sz="1400" dirty="0" err="1"/>
              <a:t>инвертаза</a:t>
            </a:r>
            <a:r>
              <a:rPr lang="en-US" sz="1400" dirty="0"/>
              <a:t>, </a:t>
            </a:r>
            <a:r>
              <a:rPr lang="en-US" sz="1400" dirty="0" err="1"/>
              <a:t>сахараза</a:t>
            </a:r>
            <a:r>
              <a:rPr lang="en-US" sz="1400" dirty="0"/>
              <a:t>) </a:t>
            </a:r>
            <a:r>
              <a:rPr lang="en-US" sz="1400" dirty="0" err="1"/>
              <a:t>гидролизует</a:t>
            </a:r>
            <a:r>
              <a:rPr lang="en-US" sz="1400" dirty="0"/>
              <a:t> </a:t>
            </a:r>
            <a:r>
              <a:rPr lang="en-US" sz="1400" dirty="0" err="1"/>
              <a:t>сахарозу</a:t>
            </a:r>
            <a:r>
              <a:rPr lang="en-US" sz="1400" dirty="0"/>
              <a:t> с </a:t>
            </a:r>
            <a:r>
              <a:rPr lang="en-US" sz="1400" dirty="0" err="1"/>
              <a:t>образованием</a:t>
            </a:r>
            <a:r>
              <a:rPr lang="en-US" sz="1400" dirty="0"/>
              <a:t> </a:t>
            </a:r>
            <a:r>
              <a:rPr lang="en-US" sz="1400" dirty="0" err="1"/>
              <a:t>инвертного</a:t>
            </a:r>
            <a:r>
              <a:rPr lang="en-US" sz="1400" dirty="0"/>
              <a:t> </a:t>
            </a:r>
            <a:r>
              <a:rPr lang="en-US" sz="1400" dirty="0" err="1"/>
              <a:t>сиропа</a:t>
            </a:r>
            <a:r>
              <a:rPr lang="ru-RU" sz="1400" dirty="0"/>
              <a:t> </a:t>
            </a:r>
            <a:r>
              <a:rPr lang="en-US" sz="1400" dirty="0" err="1"/>
              <a:t>повышенного</a:t>
            </a:r>
            <a:r>
              <a:rPr lang="en-US" sz="1400" dirty="0"/>
              <a:t> </a:t>
            </a:r>
            <a:r>
              <a:rPr lang="en-US" sz="1400" dirty="0" err="1"/>
              <a:t>качества</a:t>
            </a:r>
            <a:r>
              <a:rPr lang="en-US" sz="1400" dirty="0"/>
              <a:t> и </a:t>
            </a:r>
            <a:r>
              <a:rPr lang="en-US" sz="1400" dirty="0" err="1"/>
              <a:t>биологической</a:t>
            </a:r>
            <a:r>
              <a:rPr lang="en-US" sz="1400" dirty="0"/>
              <a:t> </a:t>
            </a:r>
            <a:r>
              <a:rPr lang="en-US" sz="1400" dirty="0" err="1"/>
              <a:t>ценности</a:t>
            </a:r>
            <a:r>
              <a:rPr lang="en-US" sz="1400" dirty="0"/>
              <a:t>. </a:t>
            </a:r>
            <a:r>
              <a:rPr lang="en-US" sz="1400" dirty="0" err="1"/>
              <a:t>Иммобилизация</a:t>
            </a:r>
            <a:r>
              <a:rPr lang="en-US" sz="1400" dirty="0"/>
              <a:t> </a:t>
            </a:r>
            <a:r>
              <a:rPr lang="en-US" sz="1400" dirty="0" err="1"/>
              <a:t>гидролаз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волокнистом</a:t>
            </a:r>
            <a:r>
              <a:rPr lang="ru-RU" sz="1400" dirty="0"/>
              <a:t> </a:t>
            </a:r>
            <a:r>
              <a:rPr lang="en-US" sz="1400" dirty="0" err="1"/>
              <a:t>ионообменнике</a:t>
            </a:r>
            <a:r>
              <a:rPr lang="en-US" sz="1400" dirty="0"/>
              <a:t> </a:t>
            </a:r>
            <a:r>
              <a:rPr lang="en-US" sz="1400" dirty="0" err="1"/>
              <a:t>марки</a:t>
            </a:r>
            <a:r>
              <a:rPr lang="en-US" sz="1400" dirty="0"/>
              <a:t> ФИБАН А-6 </a:t>
            </a:r>
            <a:r>
              <a:rPr lang="en-US" sz="1400" dirty="0" err="1"/>
              <a:t>адсорбционным</a:t>
            </a:r>
            <a:r>
              <a:rPr lang="en-US" sz="1400" dirty="0"/>
              <a:t> </a:t>
            </a:r>
            <a:r>
              <a:rPr lang="en-US" sz="1400" dirty="0" err="1"/>
              <a:t>методом</a:t>
            </a:r>
            <a:r>
              <a:rPr lang="en-US" sz="1400" dirty="0"/>
              <a:t> </a:t>
            </a:r>
            <a:r>
              <a:rPr lang="en-US" sz="1400" dirty="0" err="1"/>
              <a:t>позволяет</a:t>
            </a:r>
            <a:r>
              <a:rPr lang="en-US" sz="1400" dirty="0"/>
              <a:t> </a:t>
            </a:r>
            <a:r>
              <a:rPr lang="en-US" sz="1400" dirty="0" err="1"/>
              <a:t>интенсифицировать</a:t>
            </a:r>
            <a:r>
              <a:rPr lang="ru-RU" sz="1400" dirty="0"/>
              <a:t> </a:t>
            </a:r>
            <a:r>
              <a:rPr lang="en-US" sz="1400" dirty="0" err="1"/>
              <a:t>процессы</a:t>
            </a:r>
            <a:r>
              <a:rPr lang="en-US" sz="1400" dirty="0"/>
              <a:t> </a:t>
            </a:r>
            <a:r>
              <a:rPr lang="en-US" sz="1400" dirty="0" err="1"/>
              <a:t>гидролиза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счет</a:t>
            </a:r>
            <a:r>
              <a:rPr lang="en-US" sz="1400" dirty="0"/>
              <a:t> </a:t>
            </a:r>
            <a:r>
              <a:rPr lang="en-US" sz="1400" dirty="0" err="1"/>
              <a:t>более</a:t>
            </a:r>
            <a:r>
              <a:rPr lang="en-US" sz="1400" dirty="0"/>
              <a:t> </a:t>
            </a:r>
            <a:r>
              <a:rPr lang="en-US" sz="1400" dirty="0" err="1"/>
              <a:t>высокой</a:t>
            </a:r>
            <a:r>
              <a:rPr lang="en-US" sz="1400" dirty="0"/>
              <a:t> </a:t>
            </a:r>
            <a:r>
              <a:rPr lang="en-US" sz="1400" dirty="0" err="1"/>
              <a:t>стабильности</a:t>
            </a:r>
            <a:r>
              <a:rPr lang="en-US" sz="1400" dirty="0"/>
              <a:t> и </a:t>
            </a:r>
            <a:r>
              <a:rPr lang="en-US" sz="1400" dirty="0" err="1"/>
              <a:t>возможности</a:t>
            </a:r>
            <a:r>
              <a:rPr lang="en-US" sz="1400" dirty="0"/>
              <a:t> </a:t>
            </a:r>
            <a:r>
              <a:rPr lang="en-US" sz="1400" dirty="0" err="1"/>
              <a:t>многократного</a:t>
            </a:r>
            <a:r>
              <a:rPr lang="ru-RU" sz="1400" dirty="0"/>
              <a:t> </a:t>
            </a:r>
            <a:r>
              <a:rPr lang="en-US" sz="1400" dirty="0" err="1"/>
              <a:t>использования</a:t>
            </a:r>
            <a:r>
              <a:rPr lang="en-US" sz="1400" dirty="0"/>
              <a:t> </a:t>
            </a:r>
            <a:r>
              <a:rPr lang="en-US" sz="1400" dirty="0" err="1"/>
              <a:t>ферментных</a:t>
            </a:r>
            <a:r>
              <a:rPr lang="en-US" sz="1400" dirty="0"/>
              <a:t> </a:t>
            </a:r>
            <a:r>
              <a:rPr lang="en-US" sz="1400" dirty="0" err="1"/>
              <a:t>препаратов</a:t>
            </a:r>
            <a:r>
              <a:rPr lang="en-US" sz="1400" dirty="0"/>
              <a:t>.</a:t>
            </a:r>
            <a:endParaRPr lang="ru-RU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Наглядный пример — процесс совместного получения фруктозы и окислов алкенов, который разрабатывает фирма “CETUS Corporation” в США . На первой стадии проводят окисление D-глюкозы до D-глюкозона под действием иммобилизованной пиранозо-2-оксидазы выходит Побочный продукт перекись водорода. </a:t>
            </a:r>
            <a:endParaRPr lang="en-US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BA5C9-AFB9-4DD9-B39B-ED396ED7C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9128" y="664965"/>
            <a:ext cx="4818888" cy="552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7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365E3-763C-472A-9A72-EF6FC9DB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 sz="3700"/>
              <a:t>Получение биотоплива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FC35B-06F4-42B1-933C-73508299E08E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Эти</a:t>
            </a:r>
            <a:r>
              <a:rPr lang="en-US" sz="1600" dirty="0"/>
              <a:t> </a:t>
            </a:r>
            <a:r>
              <a:rPr lang="en-US" sz="1600" dirty="0" err="1"/>
              <a:t>задачи</a:t>
            </a:r>
            <a:r>
              <a:rPr lang="en-US" sz="1600" dirty="0"/>
              <a:t> </a:t>
            </a:r>
            <a:r>
              <a:rPr lang="en-US" sz="1600" dirty="0" err="1"/>
              <a:t>пытаются</a:t>
            </a:r>
            <a:r>
              <a:rPr lang="en-US" sz="1600" dirty="0"/>
              <a:t> </a:t>
            </a:r>
            <a:r>
              <a:rPr lang="en-US" sz="1600" dirty="0" err="1"/>
              <a:t>успешно</a:t>
            </a:r>
            <a:r>
              <a:rPr lang="en-US" sz="1600" dirty="0"/>
              <a:t> </a:t>
            </a:r>
            <a:r>
              <a:rPr lang="en-US" sz="1600" dirty="0" err="1"/>
              <a:t>решать</a:t>
            </a:r>
            <a:r>
              <a:rPr lang="en-US" sz="1600" dirty="0"/>
              <a:t> </a:t>
            </a:r>
            <a:r>
              <a:rPr lang="en-US" sz="1600" dirty="0" err="1"/>
              <a:t>прежде</a:t>
            </a:r>
            <a:r>
              <a:rPr lang="en-US" sz="1600" dirty="0"/>
              <a:t> </a:t>
            </a:r>
            <a:r>
              <a:rPr lang="en-US" sz="1600" dirty="0" err="1"/>
              <a:t>всего</a:t>
            </a:r>
            <a:r>
              <a:rPr lang="en-US" sz="1600" dirty="0"/>
              <a:t> </a:t>
            </a:r>
            <a:r>
              <a:rPr lang="en-US" sz="1600" dirty="0" err="1"/>
              <a:t>микробиологическим</a:t>
            </a:r>
            <a:r>
              <a:rPr lang="en-US" sz="1600" dirty="0"/>
              <a:t> </a:t>
            </a:r>
            <a:r>
              <a:rPr lang="en-US" sz="1600" dirty="0" err="1"/>
              <a:t>путем</a:t>
            </a:r>
            <a:r>
              <a:rPr lang="en-US" sz="1600" dirty="0"/>
              <a:t>. </a:t>
            </a:r>
            <a:r>
              <a:rPr lang="en-US" sz="1600" dirty="0" err="1"/>
              <a:t>Тем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менее</a:t>
            </a:r>
            <a:r>
              <a:rPr lang="en-US" sz="1600" dirty="0"/>
              <a:t> </a:t>
            </a:r>
            <a:r>
              <a:rPr lang="en-US" sz="1600" dirty="0" err="1"/>
              <a:t>им­мобилизованные</a:t>
            </a:r>
            <a:r>
              <a:rPr lang="en-US" sz="1600" dirty="0"/>
              <a:t> </a:t>
            </a:r>
            <a:r>
              <a:rPr lang="en-US" sz="1600" dirty="0" err="1"/>
              <a:t>ферменты</a:t>
            </a:r>
            <a:r>
              <a:rPr lang="en-US" sz="1600" dirty="0"/>
              <a:t> </a:t>
            </a:r>
            <a:r>
              <a:rPr lang="en-US" sz="1600" dirty="0" err="1"/>
              <a:t>вносят</a:t>
            </a:r>
            <a:r>
              <a:rPr lang="en-US" sz="1600" dirty="0"/>
              <a:t> </a:t>
            </a:r>
            <a:r>
              <a:rPr lang="en-US" sz="1600" dirty="0" err="1"/>
              <a:t>ощутимый</a:t>
            </a:r>
            <a:r>
              <a:rPr lang="en-US" sz="1600" dirty="0"/>
              <a:t> </a:t>
            </a:r>
            <a:r>
              <a:rPr lang="en-US" sz="1600" dirty="0" err="1"/>
              <a:t>вклад</a:t>
            </a:r>
            <a:r>
              <a:rPr lang="en-US" sz="1600" dirty="0"/>
              <a:t> в </a:t>
            </a:r>
            <a:r>
              <a:rPr lang="en-US" sz="1600" dirty="0" err="1"/>
              <a:t>осуществле­ние</a:t>
            </a:r>
            <a:r>
              <a:rPr lang="en-US" sz="1600" dirty="0"/>
              <a:t> </a:t>
            </a:r>
            <a:r>
              <a:rPr lang="en-US" sz="1600" dirty="0" err="1"/>
              <a:t>биофотолиза</a:t>
            </a:r>
            <a:r>
              <a:rPr lang="en-US" sz="1600" dirty="0"/>
              <a:t> </a:t>
            </a:r>
            <a:r>
              <a:rPr lang="en-US" sz="1600" dirty="0" err="1"/>
              <a:t>воды</a:t>
            </a:r>
            <a:r>
              <a:rPr lang="en-US" sz="1600" dirty="0"/>
              <a:t> и в </a:t>
            </a:r>
            <a:r>
              <a:rPr lang="en-US" sz="1600" dirty="0" err="1"/>
              <a:t>биоэлектрокатализ</a:t>
            </a:r>
            <a:r>
              <a:rPr lang="en-US" sz="1600" dirty="0"/>
              <a:t>, и с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учас­тием</a:t>
            </a:r>
            <a:r>
              <a:rPr lang="en-US" sz="1600" dirty="0"/>
              <a:t> </a:t>
            </a:r>
            <a:r>
              <a:rPr lang="en-US" sz="1600" dirty="0" err="1"/>
              <a:t>становится</a:t>
            </a:r>
            <a:r>
              <a:rPr lang="en-US" sz="1600" dirty="0"/>
              <a:t> </a:t>
            </a:r>
            <a:r>
              <a:rPr lang="en-US" sz="1600" dirty="0" err="1"/>
              <a:t>реальным</a:t>
            </a:r>
            <a:r>
              <a:rPr lang="en-US" sz="1600" dirty="0"/>
              <a:t> </a:t>
            </a:r>
            <a:r>
              <a:rPr lang="en-US" sz="1600" dirty="0" err="1"/>
              <a:t>создание</a:t>
            </a:r>
            <a:r>
              <a:rPr lang="en-US" sz="1600" dirty="0"/>
              <a:t> </a:t>
            </a:r>
            <a:r>
              <a:rPr lang="en-US" sz="1600" dirty="0" err="1"/>
              <a:t>топливных</a:t>
            </a:r>
            <a:r>
              <a:rPr lang="en-US" sz="1600" dirty="0"/>
              <a:t> </a:t>
            </a:r>
            <a:r>
              <a:rPr lang="en-US" sz="1600" dirty="0" err="1"/>
              <a:t>элементов</a:t>
            </a:r>
            <a:r>
              <a:rPr lang="en-US" sz="1600" dirty="0"/>
              <a:t>. </a:t>
            </a:r>
            <a:r>
              <a:rPr lang="en-US" sz="1600" dirty="0" err="1"/>
              <a:t>Заслуживает</a:t>
            </a:r>
            <a:r>
              <a:rPr lang="en-US" sz="1600" dirty="0"/>
              <a:t> </a:t>
            </a:r>
            <a:r>
              <a:rPr lang="en-US" sz="1600" dirty="0" err="1"/>
              <a:t>внимания</a:t>
            </a:r>
            <a:r>
              <a:rPr lang="en-US" sz="1600" dirty="0"/>
              <a:t> </a:t>
            </a:r>
            <a:r>
              <a:rPr lang="en-US" sz="1600" dirty="0" err="1"/>
              <a:t>также</a:t>
            </a:r>
            <a:r>
              <a:rPr lang="en-US" sz="1600" dirty="0"/>
              <a:t> </a:t>
            </a:r>
            <a:r>
              <a:rPr lang="en-US" sz="1600" dirty="0" err="1"/>
              <a:t>проблема</a:t>
            </a:r>
            <a:r>
              <a:rPr lang="en-US" sz="1600" dirty="0"/>
              <a:t> </a:t>
            </a:r>
            <a:r>
              <a:rPr lang="en-US" sz="1600" dirty="0" err="1"/>
              <a:t>деструкции</a:t>
            </a:r>
            <a:r>
              <a:rPr lang="en-US" sz="1600" dirty="0"/>
              <a:t> </a:t>
            </a:r>
            <a:r>
              <a:rPr lang="en-US" sz="1600" dirty="0" err="1"/>
              <a:t>возобновляе­мого</a:t>
            </a:r>
            <a:r>
              <a:rPr lang="en-US" sz="1600" dirty="0"/>
              <a:t> </a:t>
            </a:r>
            <a:r>
              <a:rPr lang="en-US" sz="1600" dirty="0" err="1"/>
              <a:t>растительного</a:t>
            </a:r>
            <a:r>
              <a:rPr lang="en-US" sz="1600" dirty="0"/>
              <a:t> </a:t>
            </a:r>
            <a:r>
              <a:rPr lang="en-US" sz="1600" dirty="0" err="1"/>
              <a:t>сырья</a:t>
            </a:r>
            <a:r>
              <a:rPr lang="en-US" sz="1600" dirty="0"/>
              <a:t>, </a:t>
            </a:r>
            <a:r>
              <a:rPr lang="en-US" sz="1600" dirty="0" err="1"/>
              <a:t>прежде</a:t>
            </a:r>
            <a:r>
              <a:rPr lang="en-US" sz="1600" dirty="0"/>
              <a:t> </a:t>
            </a:r>
            <a:r>
              <a:rPr lang="en-US" sz="1600" dirty="0" err="1"/>
              <a:t>всего</a:t>
            </a:r>
            <a:r>
              <a:rPr lang="en-US" sz="1600" dirty="0"/>
              <a:t> </a:t>
            </a:r>
            <a:r>
              <a:rPr lang="en-US" sz="1600" dirty="0" err="1"/>
              <a:t>расщепление</a:t>
            </a:r>
            <a:r>
              <a:rPr lang="en-US" sz="1600" dirty="0"/>
              <a:t> </a:t>
            </a:r>
            <a:r>
              <a:rPr lang="en-US" sz="1600" dirty="0" err="1"/>
              <a:t>лигниноцеллюлозных</a:t>
            </a:r>
            <a:r>
              <a:rPr lang="en-US" sz="1600" dirty="0"/>
              <a:t> </a:t>
            </a:r>
            <a:r>
              <a:rPr lang="en-US" sz="1600" dirty="0" err="1"/>
              <a:t>материалов</a:t>
            </a:r>
            <a:r>
              <a:rPr lang="en-US" sz="16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E9D472-C609-4848-AEDD-835F394E6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726916"/>
            <a:ext cx="6019331" cy="3400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826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B3492-7B59-481B-9BAD-42DF1FA2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Заключение 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6245A-FEC1-4827-BF47-C350433CE813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/>
              <a:t>Основные области применения и коммерциализации иммобилизованных ферментов.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Особенно ощутимый вклад иммобилизованные ферменты внесли в тонкий органический синтез, в анализ, в медицину, в процессы конверсии энергии, в пищевую и фармацевтическую промышленность.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17ABB-C7A7-4168-9EC2-DF07B9BE9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048" y="1279531"/>
            <a:ext cx="5458968" cy="42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6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C2B20D-F20F-4464-9700-EE936D44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Спасибо за внимание!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E9472-8F54-4CB8-895B-BDE89564E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24B89-18B6-40BB-884D-193BD8EB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4600"/>
              <a:t>Иммобилизованные ферменты</a:t>
            </a:r>
            <a:br>
              <a:rPr lang="ru-RU" sz="4600"/>
            </a:br>
            <a:endParaRPr lang="ru-RU" sz="46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B7B3-409D-443D-AC2C-7DBAE86E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ru-RU" sz="1900"/>
              <a:t>Иммобилизованными называют такие ферменты, которые выделены из клетки, искусственно закреплены на носителе и сохраняют свойственную им каталитическую активность.</a:t>
            </a:r>
          </a:p>
          <a:p>
            <a:endParaRPr lang="ru-RU" sz="1900"/>
          </a:p>
          <a:p>
            <a:r>
              <a:rPr lang="ru-RU" sz="1900"/>
              <a:t>Иммобилизация — это технология, согласно которой молекулу фермента включают в какую-либо фазу или соединяют с нерастворимым носителем. Комплекс «фермент — носитель» отделен от раствора, но при этом может обмениваться с ним молекулами субстрата, эффектора или ингибитора. В промышленных целях для иммобилизации используют главным образом энзимы, выделенные из микроорганизмов. Они примерно в 100 раз дешевле, чем ферменты животного или растительного происхождения, и более доступны.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A68C2-A46F-4AF6-864D-E3794A91A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372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780BA-DA48-4796-8DDE-306798AF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kk-KZ" sz="3600"/>
              <a:t>История открытия и использования иммобилизованных ферментов в коммерческих целях</a:t>
            </a:r>
            <a:endParaRPr lang="ru-RU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0D0B-6086-47B1-88F4-091009A6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ru-RU" sz="1300"/>
              <a:t>Процесс иммобилизации как способ сохранения активности выделенного из клетки фермента был открыт еще в начале XX в. В 1916 г. Дж. Нельсон и Е. Гриффин показали, что сахараза, адсорбированная на угле, сохраняла свою каталитическую активность. </a:t>
            </a:r>
          </a:p>
          <a:p>
            <a:r>
              <a:rPr lang="ru-RU" sz="1300"/>
              <a:t>Первый патент на применение иммобилизованных ферментов был выдан только в 1939 г. Дж. Пфанмюлеру и Г. Шлейху, которые предложили использовать протеолитические ферменты, адсорбированные на древесных опилках, для обработки шкур животных. </a:t>
            </a:r>
          </a:p>
          <a:p>
            <a:r>
              <a:rPr lang="ru-RU" sz="1300"/>
              <a:t>В 1953 г. Н. Грубхофер и Д. Шлейт разработали принципиально новый метод для иммобилизации ферментов — ковалентное связывание. </a:t>
            </a:r>
          </a:p>
          <a:p>
            <a:r>
              <a:rPr lang="ru-RU" sz="1300"/>
              <a:t>Сам термин «иммобилизованные ферменты», то он был узаконен в 1971 г. на первой конференции по инженерной энзимологии, которая проходила в США.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675F01E-4FD5-46E5-9C63-8766D46A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814385"/>
            <a:ext cx="6253212" cy="42990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10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35768-3DB8-478A-B577-30CE5140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kk-KZ" sz="3100"/>
              <a:t>Преимущества иммобилизированных ферментов в коммерческой биотехнологии</a:t>
            </a:r>
            <a:endParaRPr lang="ru-RU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454D8A-0121-480C-A99D-3C7164D6D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009" y="1825625"/>
            <a:ext cx="104979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1A931-EF5A-43B8-948F-F70A30CD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ru-RU" sz="3000" b="1" i="0">
                <a:effectLst/>
                <a:latin typeface="Roboto" panose="02000000000000000000" pitchFamily="2" charset="0"/>
              </a:rPr>
              <a:t>Применение иммобилизованных ферментов. </a:t>
            </a:r>
            <a:endParaRPr lang="ru-RU" sz="3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58A3E8-8D22-42E4-A745-A6D752BBA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700" b="0" i="0">
                <a:effectLst/>
                <a:latin typeface="Roboto" panose="02000000000000000000" pitchFamily="2" charset="0"/>
              </a:rPr>
              <a:t>Иммобилизованные ферменты находят широкое применение в различных отраслях народного хозяйства: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i="0">
                <a:effectLst/>
                <a:latin typeface="Roboto" panose="02000000000000000000" pitchFamily="2" charset="0"/>
              </a:rPr>
              <a:t>— в промышленности — в качестве активных компонентов стиральных и моющих средств, в дубильных процессах, в пищевых производствах, например при обработке мяса; в качестве катализаторов при проведении различных технологических процессов, для анализа различных веществ;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i="0">
                <a:effectLst/>
                <a:latin typeface="Roboto" panose="02000000000000000000" pitchFamily="2" charset="0"/>
              </a:rPr>
              <a:t>— в медицине — в качестве противовоспалительных, тромболитических и фибринолитических препаратов;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i="0">
                <a:effectLst/>
                <a:latin typeface="Roboto" panose="02000000000000000000" pitchFamily="2" charset="0"/>
              </a:rPr>
              <a:t>— в фармации — в медицинской диагностике при анализе лекарственных веществ белковой природы;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i="0">
                <a:effectLst/>
                <a:latin typeface="Roboto" panose="02000000000000000000" pitchFamily="2" charset="0"/>
              </a:rPr>
              <a:t>— в качестве биокатализаторов в биотехнологических производствах.</a:t>
            </a:r>
          </a:p>
          <a:p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281184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304E-DB4E-42A5-ACCD-E8689CBC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2500" dirty="0">
                <a:latin typeface="Roboto" panose="02000000000000000000" pitchFamily="2" charset="0"/>
              </a:rPr>
              <a:t>Применение иммобилизованных ферментов в пищевой промышленности</a:t>
            </a:r>
            <a:br>
              <a:rPr lang="ru-RU" sz="2500" b="0" i="0" dirty="0">
                <a:effectLst/>
                <a:latin typeface="Roboto" panose="02000000000000000000" pitchFamily="2" charset="0"/>
              </a:rPr>
            </a:br>
            <a:endParaRPr lang="ru-RU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25FD0-E043-4E52-ABD5-B918CDE42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CBA0-2F7A-4D38-A0F7-7EE0E2AC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ru-RU" sz="1100" b="0" i="0">
                <a:effectLst/>
                <a:latin typeface="Roboto" panose="02000000000000000000" pitchFamily="2" charset="0"/>
              </a:rPr>
              <a:t>Использование биологических процессов и агентов для получе­ния пищевых продуктов и улучшения их качества - древнейшая ветвь биотехнологии. Скорее, это ее корни. Примеры в этом отно­шении общеизвестны — получение молока, изготовление вин, уксу­са, пивоварение, сыроделие, хлебопечение и т. д. Во всех этих про­цессах в качестве биологических агентов выступали и продолжают выступать биологические организмы - от диких и домашних жи­вотных до микроорганизмов.</a:t>
            </a:r>
          </a:p>
          <a:p>
            <a:r>
              <a:rPr lang="ru-RU" sz="1100"/>
              <a:t>Развитие биоинженерных технологий форсировало применение ферментных препаратов для интенсификации технологических процессов производства молочных продуктов и сыров, регулирования процессов приготовления теста и выпечки хлеба, технологиях получения из крахмала паток и глюкозы, в производстве плодовоягодных соков, вин и безалкогольных напитков и т.д. Во второй половине ХХ века начаты исследования по созданию ферментных катализаторов, стабилизированных соединением с неподвижной и нерастворимой подложкой - иммобилизован ферментов. Созданный таким образом гетерогенный катализатор легко отделяется от продуктов реакции и доступен для повторного использования. Уникальные свойства иммобилизованных ферментов создали реальную базу для интенсивного развития новых технологических процессов.</a:t>
            </a:r>
            <a:endParaRPr lang="ru-RU" sz="1100" b="0" i="0">
              <a:effectLst/>
              <a:latin typeface="Roboto" panose="02000000000000000000" pitchFamily="2" charset="0"/>
            </a:endParaRPr>
          </a:p>
          <a:p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9125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B210-B75F-4E9B-B454-F1B8B50C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CDF0E7-C805-4F27-B2E7-5B4CECCD0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254" y="585562"/>
            <a:ext cx="8032138" cy="5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4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DCF58-F001-4DDA-A85E-2BE2AD35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</a:rPr>
              <a:t>Применение иммобилизованных ферментов в </a:t>
            </a:r>
            <a:r>
              <a:rPr lang="kk-KZ" sz="2800" dirty="0">
                <a:solidFill>
                  <a:schemeClr val="bg1"/>
                </a:solidFill>
                <a:latin typeface="Roboto" panose="02000000000000000000" pitchFamily="2" charset="0"/>
              </a:rPr>
              <a:t>медицине</a:t>
            </a:r>
            <a:br>
              <a:rPr lang="ru-RU" sz="2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059C-C75D-4DF6-B0CE-69AB18AC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/>
          </a:bodyPr>
          <a:lstStyle/>
          <a:p>
            <a:r>
              <a:rPr lang="ru-RU" sz="1500" b="0" i="0">
                <a:effectLst/>
                <a:latin typeface="Roboto" panose="02000000000000000000" pitchFamily="2" charset="0"/>
              </a:rPr>
              <a:t>в медицине более перспективно применение иммобилизованных ферментов, которые менее аллергенны и иммуногенны, более стабильны, обладают пролонгированным действием. Например, при включении в липосомы ферменты защищены от эндогенных про- теиназ организма пациента, а сами липосомы утилизируются в организме. В иммобилизованном виде применяют тромболитические ферменты, предотвращающие образование тромбов в кровеносных сосудах. Иммобилизованные протеолитические ферменты помогают при лечении ожогов, абсцессов, ран. Иммобилизованная уреаза используется в аппарате «искусственная почка». Микрокапсулы, заполненные аспа- рагиназой, применяют для лечения аспарагинзависимых опухолей.</a:t>
            </a:r>
            <a:endParaRPr lang="ru-RU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8CC0B-269F-4F95-9987-F824F57BD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r="13183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8C5C-4C25-47A6-BFB1-608C5ED6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Очистка воды с помощью иммобиллизованных ферментов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C19081-9A1B-4C12-93D1-699168A46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46" y="1675227"/>
            <a:ext cx="107833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859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Использование иммобилизованных ферментов</vt:lpstr>
      <vt:lpstr>Иммобилизованные ферменты </vt:lpstr>
      <vt:lpstr>История открытия и использования иммобилизованных ферментов в коммерческих целях</vt:lpstr>
      <vt:lpstr>Преимущества иммобилизированных ферментов в коммерческой биотехнологии</vt:lpstr>
      <vt:lpstr>Применение иммобилизованных ферментов. </vt:lpstr>
      <vt:lpstr>Применение иммобилизованных ферментов в пищевой промышленности </vt:lpstr>
      <vt:lpstr>Презентация PowerPoint</vt:lpstr>
      <vt:lpstr>Применение иммобилизованных ферментов в медицине </vt:lpstr>
      <vt:lpstr>Очистка воды с помощью иммобиллизованных ферментов</vt:lpstr>
      <vt:lpstr>Применение иммобилизованных ферментов в фармацевтической промышленности</vt:lpstr>
      <vt:lpstr>Получение биотоплива</vt:lpstr>
      <vt:lpstr>Заключение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иммобилизованных ферментов в различных отраслях промышленности</dc:title>
  <dc:creator>ashaizadinova@gmail.com</dc:creator>
  <cp:lastModifiedBy>Мамытова Нургуль</cp:lastModifiedBy>
  <cp:revision>10</cp:revision>
  <dcterms:created xsi:type="dcterms:W3CDTF">2022-04-05T18:49:51Z</dcterms:created>
  <dcterms:modified xsi:type="dcterms:W3CDTF">2022-09-22T17:17:26Z</dcterms:modified>
</cp:coreProperties>
</file>